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0" r:id="rId17"/>
    <p:sldId id="274" r:id="rId18"/>
    <p:sldId id="277" r:id="rId19"/>
    <p:sldId id="272" r:id="rId20"/>
    <p:sldId id="278" r:id="rId21"/>
    <p:sldId id="273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D609A8A-81FA-479B-9FFC-45D23A965882}" type="datetimeFigureOut">
              <a:rPr lang="en-US" altLang="en-US"/>
              <a:pPr/>
              <a:t>9/5/2017</a:t>
            </a:fld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A83B54F-885B-436F-9120-F99F6987B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85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C85151E-68DF-4385-9EA8-7AAD2365177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3804C30-70F6-4B05-9DD8-2CB68D737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542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7725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5799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8366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8800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858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0210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1469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2121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3620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74824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420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100" smtClean="0"/>
              <a:t>The design of a landscape can be created in a variety of ways</a:t>
            </a:r>
          </a:p>
          <a:p>
            <a:pPr eaLnBrk="1" hangingPunct="1"/>
            <a:r>
              <a:rPr lang="en-US" altLang="en-US" sz="1100" smtClean="0"/>
              <a:t>Design a concept of how the designed landscape will look; will have specific information for people installing the landscape to do so correctly</a:t>
            </a:r>
          </a:p>
        </p:txBody>
      </p:sp>
    </p:spTree>
    <p:extLst>
      <p:ext uri="{BB962C8B-B14F-4D97-AF65-F5344CB8AC3E}">
        <p14:creationId xmlns:p14="http://schemas.microsoft.com/office/powerpoint/2010/main" val="1131476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18853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54300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965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9016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100" smtClean="0"/>
              <a:t>T-Square can be used with drawing board or drawing table to produce a series of parallel horizontal or vertical lines</a:t>
            </a:r>
          </a:p>
        </p:txBody>
      </p:sp>
    </p:spTree>
    <p:extLst>
      <p:ext uri="{BB962C8B-B14F-4D97-AF65-F5344CB8AC3E}">
        <p14:creationId xmlns:p14="http://schemas.microsoft.com/office/powerpoint/2010/main" val="2272952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8729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8094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6458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1824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00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 descr="Ingels_TitleMaster.jpg                                         0085960FMacintosh HD                   BC2D11C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white">
          <a:xfrm>
            <a:off x="2305050" y="6489700"/>
            <a:ext cx="287655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© 2009 Delmar, Cengage Learning </a:t>
            </a:r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2209800" y="3429000"/>
            <a:ext cx="4648200" cy="609600"/>
          </a:xfrm>
        </p:spPr>
        <p:txBody>
          <a:bodyPr lIns="91440" tIns="45720" rIns="91440" bIns="45720" anchor="ctr" anchorCtr="0"/>
          <a:lstStyle>
            <a:lvl1pPr>
              <a:defRPr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ubTitle" sz="quarter" idx="1"/>
          </p:nvPr>
        </p:nvSpPr>
        <p:spPr bwMode="white"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6AD194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3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2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9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891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8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11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89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936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Ingels_SlideMaster.jpg                                         0085960FMacintosh HD                   BC2D11C2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2305050" y="6489700"/>
            <a:ext cx="302895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© 2009 Delmar, Cengage Learning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F5F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F5F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F5F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F5F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F5F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F5F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F5F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F5F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F5F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1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Drawing Instruments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Triangles </a:t>
            </a:r>
          </a:p>
          <a:p>
            <a:pPr lvl="1" eaLnBrk="1" hangingPunct="1"/>
            <a:r>
              <a:rPr lang="en-US" altLang="en-US" smtClean="0"/>
              <a:t>30-60-90 or 45-90 degree angle combinations </a:t>
            </a:r>
          </a:p>
          <a:p>
            <a:pPr lvl="1" eaLnBrk="1" hangingPunct="1"/>
            <a:r>
              <a:rPr lang="en-US" altLang="en-US" smtClean="0"/>
              <a:t>Used as straightedges or in combination with the T-Square to create lines at consistent 30, 45, 60, or 90 degree angles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Compass </a:t>
            </a:r>
          </a:p>
          <a:p>
            <a:pPr lvl="1" eaLnBrk="1" hangingPunct="1"/>
            <a:r>
              <a:rPr lang="en-US" altLang="en-US" smtClean="0"/>
              <a:t>Used to create circles </a:t>
            </a:r>
          </a:p>
          <a:p>
            <a:pPr lvl="1" eaLnBrk="1" hangingPunct="1"/>
            <a:r>
              <a:rPr lang="en-US" altLang="en-US" smtClean="0"/>
              <a:t>Circles serve as the basis for the symbolization of plants, patios, pools and lawn areas</a:t>
            </a:r>
          </a:p>
          <a:p>
            <a:pPr lvl="1" eaLnBrk="1" hangingPunct="1"/>
            <a:r>
              <a:rPr lang="en-US" altLang="en-US" smtClean="0"/>
              <a:t>When drawing circles, the distance between the two legs of the compass should be half the desired diameter of the circle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Protractor </a:t>
            </a:r>
          </a:p>
          <a:p>
            <a:pPr lvl="1" eaLnBrk="1" hangingPunct="1"/>
            <a:r>
              <a:rPr lang="en-US" altLang="en-US" smtClean="0"/>
              <a:t>measures an angle</a:t>
            </a:r>
          </a:p>
          <a:p>
            <a:pPr lvl="1" eaLnBrk="1" hangingPunct="1"/>
            <a:r>
              <a:rPr lang="en-US" altLang="en-US" smtClean="0"/>
              <a:t>unit of measurement is known as degree</a:t>
            </a:r>
          </a:p>
          <a:p>
            <a:pPr lvl="1" eaLnBrk="1" hangingPunct="1"/>
            <a:r>
              <a:rPr lang="en-US" altLang="en-US" smtClean="0"/>
              <a:t>the center of the protractor’s base is aligned along the lower line of the angle: the angle is determined by reading up from 0 degrees to the point where the line intersects the protractor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Curves </a:t>
            </a:r>
          </a:p>
          <a:p>
            <a:pPr lvl="1" eaLnBrk="1" hangingPunct="1"/>
            <a:r>
              <a:rPr lang="en-US" altLang="en-US" smtClean="0"/>
              <a:t>supports for creation of curvilinear lines </a:t>
            </a:r>
          </a:p>
          <a:p>
            <a:pPr lvl="1" eaLnBrk="1" hangingPunct="1"/>
            <a:r>
              <a:rPr lang="en-US" altLang="en-US" smtClean="0"/>
              <a:t>French curves</a:t>
            </a:r>
          </a:p>
          <a:p>
            <a:pPr lvl="1" eaLnBrk="1" hangingPunct="1"/>
            <a:r>
              <a:rPr lang="en-US" altLang="en-US" smtClean="0"/>
              <a:t>flexible curves can be twisted into any shape</a:t>
            </a:r>
          </a:p>
          <a:p>
            <a:pPr lvl="1" eaLnBrk="1" hangingPunct="1"/>
            <a:r>
              <a:rPr lang="en-US" altLang="en-US" smtClean="0"/>
              <a:t>Both are available in various sizes and lengths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Scale </a:t>
            </a:r>
          </a:p>
          <a:p>
            <a:pPr lvl="1" eaLnBrk="1" hangingPunct="1"/>
            <a:r>
              <a:rPr lang="en-US" altLang="en-US" smtClean="0"/>
              <a:t>Used to represent actual dimensions in reduced size </a:t>
            </a:r>
          </a:p>
          <a:p>
            <a:pPr lvl="1" eaLnBrk="1" hangingPunct="1"/>
            <a:r>
              <a:rPr lang="en-US" altLang="en-US" smtClean="0"/>
              <a:t>A triangular shape that provides 6 edges; this allows the drawings to have a precise relationship between the drawn length and actual length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Engineer’s scale</a:t>
            </a:r>
          </a:p>
          <a:p>
            <a:pPr lvl="1" eaLnBrk="1" hangingPunct="1"/>
            <a:r>
              <a:rPr lang="en-US" altLang="en-US" smtClean="0"/>
              <a:t>divides the inch into various multiples of 10</a:t>
            </a:r>
          </a:p>
          <a:p>
            <a:pPr eaLnBrk="1" hangingPunct="1"/>
            <a:r>
              <a:rPr lang="en-US" altLang="en-US" smtClean="0"/>
              <a:t>Architect’s scale</a:t>
            </a:r>
          </a:p>
          <a:p>
            <a:pPr lvl="1" eaLnBrk="1" hangingPunct="1"/>
            <a:r>
              <a:rPr lang="en-US" altLang="en-US" smtClean="0"/>
              <a:t>permits dimensions to be represented as feet and inches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Templates </a:t>
            </a:r>
          </a:p>
          <a:p>
            <a:pPr lvl="1" eaLnBrk="1" hangingPunct="1"/>
            <a:r>
              <a:rPr lang="en-US" altLang="en-US" smtClean="0"/>
              <a:t>available in many styles and sizes</a:t>
            </a:r>
          </a:p>
          <a:p>
            <a:pPr lvl="1" eaLnBrk="1" hangingPunct="1"/>
            <a:r>
              <a:rPr lang="en-US" altLang="en-US" smtClean="0"/>
              <a:t>allows the designer the ability to create a neat, attractive plan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Erasers</a:t>
            </a:r>
          </a:p>
          <a:p>
            <a:pPr lvl="1" eaLnBrk="1" hangingPunct="1"/>
            <a:r>
              <a:rPr lang="en-US" altLang="en-US" smtClean="0"/>
              <a:t>Plastic erasers: wear away slowly and are washable</a:t>
            </a:r>
          </a:p>
          <a:p>
            <a:pPr lvl="1" eaLnBrk="1" hangingPunct="1"/>
            <a:r>
              <a:rPr lang="en-US" altLang="en-US" smtClean="0"/>
              <a:t>Kneaded Erasers: soft and pliable, used to lift graphite by placing on the line and pressing down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Erasers</a:t>
            </a:r>
          </a:p>
          <a:p>
            <a:pPr lvl="1" eaLnBrk="1" hangingPunct="1"/>
            <a:r>
              <a:rPr lang="en-US" altLang="en-US" smtClean="0"/>
              <a:t>Special Purpose Erasers: removal of inked lines or colored marker. </a:t>
            </a:r>
          </a:p>
          <a:p>
            <a:pPr lvl="1" eaLnBrk="1" hangingPunct="1"/>
            <a:r>
              <a:rPr lang="en-US" altLang="en-US" smtClean="0"/>
              <a:t>Liquid Erasers: used for removing old, dried ink lines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Erasure shield</a:t>
            </a:r>
          </a:p>
          <a:p>
            <a:pPr lvl="1" eaLnBrk="1" hangingPunct="1"/>
            <a:r>
              <a:rPr lang="en-US" altLang="en-US" smtClean="0"/>
              <a:t>used when erasing graphite lines made with soft B lead </a:t>
            </a:r>
          </a:p>
          <a:p>
            <a:pPr eaLnBrk="1" hangingPunct="1"/>
            <a:r>
              <a:rPr lang="en-US" altLang="en-US" smtClean="0"/>
              <a:t>Drafting powder</a:t>
            </a:r>
          </a:p>
          <a:p>
            <a:pPr lvl="1" eaLnBrk="1" hangingPunct="1"/>
            <a:r>
              <a:rPr lang="en-US" altLang="en-US" smtClean="0"/>
              <a:t>prevents smudging and keeps drawing clean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Purposes of Drawing and the Tools of Choice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Drawing and illustrating</a:t>
            </a:r>
          </a:p>
          <a:p>
            <a:pPr lvl="1" eaLnBrk="1" hangingPunct="1"/>
            <a:r>
              <a:rPr lang="en-US" altLang="en-US" smtClean="0"/>
              <a:t>The first step in landscaping design</a:t>
            </a:r>
          </a:p>
          <a:p>
            <a:pPr lvl="1" eaLnBrk="1" hangingPunct="1"/>
            <a:r>
              <a:rPr lang="en-US" altLang="en-US" smtClean="0"/>
              <a:t>Presents a concept </a:t>
            </a:r>
          </a:p>
          <a:p>
            <a:pPr lvl="1" eaLnBrk="1" hangingPunct="1"/>
            <a:r>
              <a:rPr lang="en-US" altLang="en-US" smtClean="0"/>
              <a:t>Provides installation information </a:t>
            </a:r>
          </a:p>
          <a:p>
            <a:pPr lvl="1" eaLnBrk="1" hangingPunct="1"/>
            <a:r>
              <a:rPr lang="en-US" altLang="en-US" smtClean="0"/>
              <a:t>Specifies plant selection, special effects, etc</a:t>
            </a:r>
          </a:p>
          <a:p>
            <a:pPr lvl="1" eaLnBrk="1" hangingPunct="1"/>
            <a:r>
              <a:rPr lang="en-US" altLang="en-US" smtClean="0"/>
              <a:t>Testament to company qualifications  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Drafting tape</a:t>
            </a:r>
          </a:p>
          <a:p>
            <a:pPr lvl="1" eaLnBrk="1" hangingPunct="1"/>
            <a:r>
              <a:rPr lang="en-US" altLang="en-US" smtClean="0"/>
              <a:t>low adhesive paper tape used to hold the drawing on the board while the designer works </a:t>
            </a:r>
          </a:p>
          <a:p>
            <a:pPr eaLnBrk="1" hangingPunct="1"/>
            <a:r>
              <a:rPr lang="en-US" altLang="en-US" smtClean="0"/>
              <a:t>Transparent mending tape</a:t>
            </a:r>
          </a:p>
          <a:p>
            <a:pPr lvl="1" eaLnBrk="1" hangingPunct="1"/>
            <a:r>
              <a:rPr lang="en-US" altLang="en-US" smtClean="0"/>
              <a:t>used when drawings get torn; can sometimes leave a shadow on the prints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Rolling ruler</a:t>
            </a:r>
          </a:p>
          <a:p>
            <a:pPr lvl="1" eaLnBrk="1" hangingPunct="1"/>
            <a:r>
              <a:rPr lang="en-US" altLang="en-US" smtClean="0"/>
              <a:t>a straight edge on a roller</a:t>
            </a:r>
          </a:p>
          <a:p>
            <a:pPr lvl="1" eaLnBrk="1" hangingPunct="1"/>
            <a:r>
              <a:rPr lang="en-US" altLang="en-US" smtClean="0"/>
              <a:t>Creates a series of parallel lines at any angle of choice and can also be used to make circles                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Rendering tools</a:t>
            </a:r>
          </a:p>
          <a:p>
            <a:pPr lvl="1" eaLnBrk="1" hangingPunct="1"/>
            <a:r>
              <a:rPr lang="en-US" altLang="en-US" smtClean="0"/>
              <a:t>colored pencils and markers</a:t>
            </a:r>
          </a:p>
          <a:p>
            <a:pPr lvl="1" eaLnBrk="1" hangingPunct="1"/>
            <a:r>
              <a:rPr lang="en-US" altLang="en-US" smtClean="0"/>
              <a:t>commonly used when preparing the design for presentation to the client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Purposes of Drawing and the Tools of Choice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Drawings can be completed with:</a:t>
            </a:r>
          </a:p>
          <a:p>
            <a:pPr lvl="1" eaLnBrk="1" hangingPunct="1"/>
            <a:r>
              <a:rPr lang="en-US" altLang="en-US" smtClean="0"/>
              <a:t>traditional draftsman instruments </a:t>
            </a:r>
          </a:p>
          <a:p>
            <a:pPr lvl="1" eaLnBrk="1" hangingPunct="1"/>
            <a:r>
              <a:rPr lang="en-US" altLang="en-US" smtClean="0"/>
              <a:t>computerized software design systems</a:t>
            </a:r>
          </a:p>
          <a:p>
            <a:pPr eaLnBrk="1" hangingPunct="1"/>
            <a:r>
              <a:rPr lang="en-US" altLang="en-US" smtClean="0"/>
              <a:t>A blend of both technologies is most commonly used today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T-Square</a:t>
            </a:r>
          </a:p>
          <a:p>
            <a:pPr lvl="1" eaLnBrk="1" hangingPunct="1"/>
            <a:r>
              <a:rPr lang="en-US" altLang="en-US" smtClean="0"/>
              <a:t>long straightedge </a:t>
            </a:r>
          </a:p>
          <a:p>
            <a:pPr lvl="1" eaLnBrk="1" hangingPunct="1"/>
            <a:r>
              <a:rPr lang="en-US" altLang="en-US" smtClean="0"/>
              <a:t>Representation of property lines, roads and drives, fences, and utility lines</a:t>
            </a:r>
          </a:p>
          <a:p>
            <a:pPr lvl="1" eaLnBrk="1" hangingPunct="1"/>
            <a:r>
              <a:rPr lang="en-US" altLang="en-US" smtClean="0"/>
              <a:t>Used as a base of support for other tools like the triangle and lettering templates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Drawing pencil  </a:t>
            </a:r>
          </a:p>
          <a:p>
            <a:pPr lvl="1" eaLnBrk="1" hangingPunct="1"/>
            <a:r>
              <a:rPr lang="en-US" altLang="en-US" smtClean="0"/>
              <a:t>Wooden: have a graphite core</a:t>
            </a:r>
          </a:p>
          <a:p>
            <a:pPr lvl="1" eaLnBrk="1" hangingPunct="1"/>
            <a:r>
              <a:rPr lang="en-US" altLang="en-US" smtClean="0"/>
              <a:t>Lead Holders: chamber holds replaceable leads</a:t>
            </a:r>
          </a:p>
          <a:p>
            <a:pPr eaLnBrk="1" hangingPunct="1"/>
            <a:r>
              <a:rPr lang="en-US" altLang="en-US" smtClean="0"/>
              <a:t>Require a sharpening device</a:t>
            </a:r>
          </a:p>
          <a:p>
            <a:pPr lvl="1" eaLnBrk="1" hangingPunct="1"/>
            <a:r>
              <a:rPr lang="en-US" altLang="en-US" smtClean="0"/>
              <a:t>sandpaper pads and specialized pencil sharpeners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Drawing leads</a:t>
            </a:r>
          </a:p>
          <a:p>
            <a:pPr lvl="1" eaLnBrk="1" hangingPunct="1"/>
            <a:r>
              <a:rPr lang="en-US" altLang="en-US" smtClean="0"/>
              <a:t>given H or B ratings</a:t>
            </a:r>
          </a:p>
          <a:p>
            <a:pPr lvl="1" eaLnBrk="1" hangingPunct="1"/>
            <a:r>
              <a:rPr lang="en-US" altLang="en-US" smtClean="0"/>
              <a:t>H represents harder lead; the higher the H rating, the harder the lead</a:t>
            </a:r>
          </a:p>
          <a:p>
            <a:pPr lvl="1" eaLnBrk="1" hangingPunct="1"/>
            <a:r>
              <a:rPr lang="en-US" altLang="en-US" smtClean="0"/>
              <a:t>B rating represents a softer lead; the higher the B rating the softer the lead</a:t>
            </a:r>
          </a:p>
          <a:p>
            <a:pPr eaLnBrk="1" hangingPunct="1"/>
            <a:r>
              <a:rPr lang="en-US" altLang="en-US" smtClean="0"/>
              <a:t>Most landscapers work with 2H/3H for basic drawings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Technical pens</a:t>
            </a:r>
          </a:p>
          <a:p>
            <a:pPr lvl="1" eaLnBrk="1" hangingPunct="1"/>
            <a:r>
              <a:rPr lang="en-US" altLang="en-US" smtClean="0"/>
              <a:t>Used when ink is preferred over pencil</a:t>
            </a:r>
          </a:p>
          <a:p>
            <a:pPr lvl="1" eaLnBrk="1" hangingPunct="1"/>
            <a:r>
              <a:rPr lang="en-US" altLang="en-US" smtClean="0"/>
              <a:t>Ink provides sharper line definition and a  greater permanency</a:t>
            </a:r>
          </a:p>
          <a:p>
            <a:pPr lvl="1" eaLnBrk="1" hangingPunct="1"/>
            <a:r>
              <a:rPr lang="en-US" altLang="en-US" smtClean="0"/>
              <a:t>More difficult to correct errors</a:t>
            </a:r>
          </a:p>
          <a:p>
            <a:pPr lvl="1" eaLnBrk="1" hangingPunct="1"/>
            <a:r>
              <a:rPr lang="en-US" altLang="en-US" smtClean="0"/>
              <a:t>Available in disposable and refillable forms</a:t>
            </a:r>
          </a:p>
          <a:p>
            <a:pPr lvl="1" eaLnBrk="1" hangingPunct="1"/>
            <a:r>
              <a:rPr lang="en-US" altLang="en-US" smtClean="0"/>
              <a:t>Create lines of prescribed widths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Lettering guides or templates </a:t>
            </a:r>
          </a:p>
          <a:p>
            <a:pPr lvl="1" eaLnBrk="1" hangingPunct="1"/>
            <a:r>
              <a:rPr lang="en-US" altLang="en-US" smtClean="0"/>
              <a:t>Used to create a stenciled lettering style</a:t>
            </a:r>
          </a:p>
          <a:p>
            <a:pPr lvl="1" eaLnBrk="1" hangingPunct="1"/>
            <a:r>
              <a:rPr lang="en-US" altLang="en-US" smtClean="0"/>
              <a:t>Used with a T-Square to keep letters evenly aligned </a:t>
            </a:r>
          </a:p>
          <a:p>
            <a:pPr lvl="1" eaLnBrk="1" hangingPunct="1"/>
            <a:r>
              <a:rPr lang="en-US" altLang="en-US" smtClean="0"/>
              <a:t>When using ink; the templates have raised edges, which allow them to slide back and forth along the T-Square to avoid smearing letters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Tools and How They Work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Ames Lettering Guide</a:t>
            </a:r>
          </a:p>
          <a:p>
            <a:pPr lvl="1" eaLnBrk="1" hangingPunct="1"/>
            <a:r>
              <a:rPr lang="en-US" altLang="en-US" smtClean="0"/>
              <a:t>Used with the T-Square to produce guidelines for hand lettering</a:t>
            </a:r>
          </a:p>
          <a:p>
            <a:pPr lvl="1" eaLnBrk="1" hangingPunct="1"/>
            <a:r>
              <a:rPr lang="en-US" altLang="en-US" smtClean="0"/>
              <a:t>Create lines in varied spacing and letters of varied sizes</a:t>
            </a:r>
          </a:p>
          <a:p>
            <a:pPr lvl="1" eaLnBrk="1" hangingPunct="1"/>
            <a:r>
              <a:rPr lang="en-US" altLang="en-US" smtClean="0"/>
              <a:t>These can be replicated endlessly</a:t>
            </a:r>
          </a:p>
          <a:p>
            <a:pPr lvl="1" eaLnBrk="1" hangingPunct="1"/>
            <a:r>
              <a:rPr lang="en-US" altLang="en-US" smtClean="0"/>
              <a:t>Straightedge sides also allow actual letter creation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Ingels PPT Template</Template>
  <TotalTime>183</TotalTime>
  <Words>832</Words>
  <Application>Microsoft Office PowerPoint</Application>
  <PresentationFormat>On-screen Show (4:3)</PresentationFormat>
  <Paragraphs>112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Calibri</vt:lpstr>
      <vt:lpstr>Times</vt:lpstr>
      <vt:lpstr>Blank Presentation</vt:lpstr>
      <vt:lpstr>Chapter 1</vt:lpstr>
      <vt:lpstr>The Purposes of Drawing and the Tools of Choice</vt:lpstr>
      <vt:lpstr>The Purposes of Drawing and the Tools of Choice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  <vt:lpstr>The Tools and How They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Shannon</dc:creator>
  <cp:lastModifiedBy>Wohl, Katherine</cp:lastModifiedBy>
  <cp:revision>20</cp:revision>
  <dcterms:created xsi:type="dcterms:W3CDTF">2008-05-17T12:24:45Z</dcterms:created>
  <dcterms:modified xsi:type="dcterms:W3CDTF">2017-09-06T04:29:12Z</dcterms:modified>
</cp:coreProperties>
</file>